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7_CC5ED521.xml" ContentType="application/vnd.ms-powerpoint.comment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57" r:id="rId4"/>
    <p:sldId id="258" r:id="rId5"/>
    <p:sldId id="261" r:id="rId6"/>
    <p:sldId id="260" r:id="rId7"/>
    <p:sldId id="259" r:id="rId8"/>
    <p:sldId id="269" r:id="rId9"/>
    <p:sldId id="263" r:id="rId10"/>
    <p:sldId id="270" r:id="rId11"/>
    <p:sldId id="277" r:id="rId12"/>
    <p:sldId id="276" r:id="rId13"/>
    <p:sldId id="267" r:id="rId14"/>
    <p:sldId id="268" r:id="rId15"/>
    <p:sldId id="273" r:id="rId16"/>
    <p:sldId id="274" r:id="rId17"/>
    <p:sldId id="271" r:id="rId18"/>
    <p:sldId id="262" r:id="rId19"/>
    <p:sldId id="275" r:id="rId20"/>
    <p:sldId id="272" r:id="rId21"/>
    <p:sldId id="26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681CDF-E247-5AE4-337B-46A3F6FBA39D}" name="Eric Dawson" initials="ED" userId="Eric Dawso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854" autoAdjust="0"/>
  </p:normalViewPr>
  <p:slideViewPr>
    <p:cSldViewPr snapToGrid="0" showGuides="1">
      <p:cViewPr varScale="1">
        <p:scale>
          <a:sx n="103" d="100"/>
          <a:sy n="103" d="100"/>
        </p:scale>
        <p:origin x="828" y="11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7_CC5ED5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2AF56F-7B21-4EE6-9346-6EF4C6BA2176}" authorId="{76681CDF-E247-5AE4-337B-46A3F6FBA39D}" created="2023-01-18T18:42:34.151">
    <pc:sldMkLst xmlns:pc="http://schemas.microsoft.com/office/powerpoint/2013/main/command">
      <pc:docMk/>
      <pc:sldMk cId="3428767009" sldId="263"/>
    </pc:sldMkLst>
    <p188:txBody>
      <a:bodyPr/>
      <a:lstStyle/>
      <a:p>
        <a:r>
          <a:rPr lang="en-US"/>
          <a:t>Add required coverage / targeting for each of these (eg 30x for snps, 60x for assembly, 60x for clinical rare diseases)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E0C8D-3881-4D65-B6DA-2D5B430CD9B8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EED49-7E9F-4DE2-A17C-2DDE3BB2B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3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15-20 mins</a:t>
            </a:r>
          </a:p>
          <a:p>
            <a:r>
              <a:rPr lang="en-US" dirty="0"/>
              <a:t>Add to GitHub (make a new section for updates / news items)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EED49-7E9F-4DE2-A17C-2DDE3BB2B2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logos of new sequencing companies</a:t>
            </a:r>
          </a:p>
          <a:p>
            <a:r>
              <a:rPr lang="en-US" dirty="0"/>
              <a:t>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EED49-7E9F-4DE2-A17C-2DDE3BB2B2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6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 OF NOVASEQ X 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EED49-7E9F-4DE2-A17C-2DDE3BB2B2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real-time long read sequencing and accelerated analysis tools can significantly reduce analysis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EED49-7E9F-4DE2-A17C-2DDE3BB2B2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CA78-4797-4536-E883-E682AAC90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7B87B-B86F-0E8E-19AF-EC95A6787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0AD1-D8C1-EF8A-FE3F-62B71F29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CC1F-095E-ACF6-9760-C24B3BCD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EB527-C64C-3D20-E5F0-9B5ACF35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4F10-BA88-DF6E-BE35-50D68919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D3974-6D29-46EC-7CDF-4A83DB148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C3BDC-8173-7986-4BE6-B068239A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76471-CF9B-797E-7CB3-FCF4DCB4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CBF88-D00F-D27C-233C-D076A47D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3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72D90-A4AB-C87B-A237-CB95BA54C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3E217-1C6D-D829-E0E3-E60550E7D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3238C-F2DD-D137-D465-6753441B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0FDAD-72A4-9A35-83A2-3FF671CB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C0819-70AA-62EC-D601-2E639455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419B-9E2D-B8FA-895F-0F843C6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6ECA-18EB-C18F-C0FE-30BBC083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0EA93-AAE6-1EA5-B753-1D63F510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D7965-5ECF-A858-9E9C-A22A557D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193FE-1476-6161-6B72-AE34897F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1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3532-697E-730E-305E-02525B95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C7A2F-7E56-D1A2-7F9B-96814C6DE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8B9C-2D92-8415-6773-FD7981D7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C26E-8092-7B2B-4B9D-8CC421EF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8A635-1E7F-EE73-0830-47956FAA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6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976-7BFF-A376-A989-594822D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C3E-91E0-70F2-441A-633A477C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052F9-7DDE-786C-FBBA-70F124D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08EF1-CEB1-9123-8CE4-74176AC4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BD0F5-9AD0-B7CB-7329-3EB603E6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3D41-BEF3-475C-94E2-6A4EBE9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0E80-8E78-1800-9E1B-A66ED35A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0C08-B31E-C563-2032-78D6ACBE2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212BA-1C1C-7C09-05D2-FF26AF879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86EDA-2A95-020A-E3DC-140DA340B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E7244-F2BB-B918-69AF-3731A623C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5AC1D-901C-66D2-847D-E65A809C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6020E-AA92-A181-A203-CDA554F0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A07EB-B35A-E4D3-C09C-1339D287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F82E-AA46-E441-FDA0-0766C841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5B800-FC98-4621-762D-050F45E0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3C479-D5AF-09B9-E7F5-A1C26296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46ABE-2E97-0327-35F0-7551F802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CC902-84EF-B357-5858-28CD4C3A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3E472-C510-021E-86DA-16B0C80D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F3333-4592-2A4D-4330-3D9EA58F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522A-E9A6-ADF2-F9D1-50478179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2B17-F4D7-9FE8-8A77-EC70C8BFC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7C527-51F8-0B0E-FFA4-D1ADBE26C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AEB3-E80E-E10F-78A9-80D40F34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38E43-A6F4-FC8D-2708-77FAF451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40D4E-A816-0008-EE06-F2621AB8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9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BD9C-08F2-22D8-F326-9895AA5B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D295F-EFF3-C1A9-2D19-39BBD5589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FDD12-DBC6-1E67-F8EE-8919B678E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23219-9032-DFF0-751C-E6BF271B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CD70A-D587-FE8C-4087-EC346D46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69B5D-39BA-642F-4443-EA5D9C4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3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3814A-C3FF-16C2-F87E-99AB3334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9799E-1C37-7EB2-10C7-B99895C25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88C62-B270-9D12-D5D5-C1C9AF1DF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17943-021B-4C7F-A818-DD8FEEB8C07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97287-5FBC-7348-53EE-9F02FF510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6D567-BE30-A1C5-A939-1543656D4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1045A-D5CD-42B6-A9FA-72ADCC496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nanoporetech.com/how-it-works/basecall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MMfhyLK0-q8XkIo3YxlWaZA5vVMuhU1kg41g4xLkXc/edit#gid=1569422585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iorxiv.org/content/10.1101/2023.01.12.523790v1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epi2me.io/wfindex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CC5ED52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76B8-90FA-F7A5-14DE-C13F28778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54" y="2408757"/>
            <a:ext cx="11324253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Gill Sans MT" panose="020B0502020104020203" pitchFamily="34" charset="0"/>
              </a:rPr>
              <a:t>Headlines </a:t>
            </a:r>
            <a:r>
              <a:rPr lang="en-US" sz="4800">
                <a:latin typeface="Gill Sans MT" panose="020B0502020104020203" pitchFamily="34" charset="0"/>
              </a:rPr>
              <a:t>and developments </a:t>
            </a:r>
            <a:r>
              <a:rPr lang="en-US" sz="4800" dirty="0">
                <a:latin typeface="Gill Sans MT" panose="020B0502020104020203" pitchFamily="34" charset="0"/>
              </a:rPr>
              <a:t>in genomic sequencing technologies (2023)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4A508-932A-54DE-985C-3749F17A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54" y="511359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Wellcome</a:t>
            </a:r>
            <a:r>
              <a:rPr lang="en-US" dirty="0"/>
              <a:t> Advanced Courses NGS Bioinformatics</a:t>
            </a:r>
          </a:p>
          <a:p>
            <a:pPr algn="l"/>
            <a:r>
              <a:rPr lang="en-US" dirty="0"/>
              <a:t>Santiago de Chile, January 2023</a:t>
            </a:r>
          </a:p>
          <a:p>
            <a:pPr algn="l"/>
            <a:r>
              <a:rPr lang="en-US" dirty="0"/>
              <a:t>Dr. Eric T. Dawson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ACBA30-B1CB-4AED-C318-A62632874526}"/>
              </a:ext>
            </a:extLst>
          </p:cNvPr>
          <p:cNvCxnSpPr>
            <a:cxnSpLocks/>
          </p:cNvCxnSpPr>
          <p:nvPr/>
        </p:nvCxnSpPr>
        <p:spPr>
          <a:xfrm>
            <a:off x="0" y="4815019"/>
            <a:ext cx="12192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F75-9746-2F1E-1922-395486AE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 for ONT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A38A-A902-F3FB-C780-1AC4708D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EPI2ME: official ONT-supported workflows</a:t>
            </a:r>
          </a:p>
          <a:p>
            <a:r>
              <a:rPr lang="en-US" sz="1800" dirty="0" err="1"/>
              <a:t>Basecalling</a:t>
            </a:r>
            <a:r>
              <a:rPr lang="en-US" sz="1800" dirty="0"/>
              <a:t> and mapping</a:t>
            </a:r>
          </a:p>
          <a:p>
            <a:r>
              <a:rPr lang="en-US" sz="1800" dirty="0"/>
              <a:t>Pre-built workflows and tutorials in </a:t>
            </a:r>
            <a:r>
              <a:rPr lang="en-US" sz="1800" dirty="0" err="1"/>
              <a:t>NextFlow</a:t>
            </a:r>
            <a:r>
              <a:rPr lang="en-US" sz="1800" dirty="0"/>
              <a:t> including assembly, alignment, variant calling, RNA, metagenomics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Many more community workflows (including GPU accelerated ones)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Recommendations: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3E620-7E41-8864-56FA-AC704DAEB8A3}"/>
              </a:ext>
            </a:extLst>
          </p:cNvPr>
          <p:cNvSpPr txBox="1"/>
          <p:nvPr/>
        </p:nvSpPr>
        <p:spPr>
          <a:xfrm>
            <a:off x="3702720" y="4796383"/>
            <a:ext cx="34494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Assembly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Minimap</a:t>
            </a:r>
            <a:r>
              <a:rPr lang="en-US" dirty="0"/>
              <a:t> + </a:t>
            </a:r>
            <a:r>
              <a:rPr lang="en-US" dirty="0" err="1"/>
              <a:t>miniASM</a:t>
            </a:r>
            <a:r>
              <a:rPr lang="en-US" dirty="0"/>
              <a:t> (microbial)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Flye</a:t>
            </a:r>
            <a:r>
              <a:rPr lang="en-US" dirty="0"/>
              <a:t> (diverse organisms)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Shasta (human)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Wtdbg2 (fast)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D25EB-4A9B-A25A-8511-E38F4867CE7C}"/>
              </a:ext>
            </a:extLst>
          </p:cNvPr>
          <p:cNvSpPr txBox="1"/>
          <p:nvPr/>
        </p:nvSpPr>
        <p:spPr>
          <a:xfrm>
            <a:off x="7640470" y="4838258"/>
            <a:ext cx="32250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Variant calling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Medaka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Claire3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DeepVariant</a:t>
            </a:r>
            <a:r>
              <a:rPr lang="en-US" dirty="0"/>
              <a:t> (incl. GPU-accel)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Sniffles2 (SVs)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50277-450A-07A8-60FA-AECEF2F86772}"/>
              </a:ext>
            </a:extLst>
          </p:cNvPr>
          <p:cNvSpPr txBox="1"/>
          <p:nvPr/>
        </p:nvSpPr>
        <p:spPr>
          <a:xfrm>
            <a:off x="1179653" y="4796383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Minimap2</a:t>
            </a:r>
          </a:p>
        </p:txBody>
      </p:sp>
    </p:spTree>
    <p:extLst>
      <p:ext uri="{BB962C8B-B14F-4D97-AF65-F5344CB8AC3E}">
        <p14:creationId xmlns:p14="http://schemas.microsoft.com/office/powerpoint/2010/main" val="48309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D8AE-A650-A446-7716-91CBFC14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Workflow languages make running and sharing analyses easier</a:t>
            </a:r>
          </a:p>
        </p:txBody>
      </p:sp>
      <p:pic>
        <p:nvPicPr>
          <p:cNvPr id="4" name="Picture 12" descr="Icon&#10;&#10;Description automatically generated">
            <a:extLst>
              <a:ext uri="{FF2B5EF4-FFF2-40B4-BE49-F238E27FC236}">
                <a16:creationId xmlns:a16="http://schemas.microsoft.com/office/drawing/2014/main" id="{33ABD41F-18EB-1984-6CD1-DA2672A0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751" y="3648086"/>
            <a:ext cx="914400" cy="297180"/>
          </a:xfrm>
          <a:prstGeom prst="rect">
            <a:avLst/>
          </a:prstGeom>
        </p:spPr>
      </p:pic>
      <p:pic>
        <p:nvPicPr>
          <p:cNvPr id="5" name="Picture 13" descr="Logo, icon&#10;&#10;Description automatically generated">
            <a:extLst>
              <a:ext uri="{FF2B5EF4-FFF2-40B4-BE49-F238E27FC236}">
                <a16:creationId xmlns:a16="http://schemas.microsoft.com/office/drawing/2014/main" id="{0070FA44-D12E-A8A6-B453-D931D0866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34" y="3668808"/>
            <a:ext cx="1374227" cy="255735"/>
          </a:xfrm>
          <a:prstGeom prst="rect">
            <a:avLst/>
          </a:prstGeom>
        </p:spPr>
      </p:pic>
      <p:pic>
        <p:nvPicPr>
          <p:cNvPr id="7" name="Graphic 6" descr="Scroll with solid fill">
            <a:extLst>
              <a:ext uri="{FF2B5EF4-FFF2-40B4-BE49-F238E27FC236}">
                <a16:creationId xmlns:a16="http://schemas.microsoft.com/office/drawing/2014/main" id="{A0A1BC1B-08F3-8BF3-A5BC-B346FD0B9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7122" y="1785747"/>
            <a:ext cx="914400" cy="914400"/>
          </a:xfrm>
          <a:prstGeom prst="rect">
            <a:avLst/>
          </a:prstGeom>
        </p:spPr>
      </p:pic>
      <p:pic>
        <p:nvPicPr>
          <p:cNvPr id="9" name="Graphic 8" descr="Open folder with solid fill">
            <a:extLst>
              <a:ext uri="{FF2B5EF4-FFF2-40B4-BE49-F238E27FC236}">
                <a16:creationId xmlns:a16="http://schemas.microsoft.com/office/drawing/2014/main" id="{07831E69-5439-D692-1305-60AE30CDE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4456" y="1795078"/>
            <a:ext cx="914400" cy="914400"/>
          </a:xfrm>
          <a:prstGeom prst="rect">
            <a:avLst/>
          </a:prstGeom>
        </p:spPr>
      </p:pic>
      <p:pic>
        <p:nvPicPr>
          <p:cNvPr id="11" name="Graphic 10" descr="Cloud Computing outline">
            <a:extLst>
              <a:ext uri="{FF2B5EF4-FFF2-40B4-BE49-F238E27FC236}">
                <a16:creationId xmlns:a16="http://schemas.microsoft.com/office/drawing/2014/main" id="{20ED21FA-2108-26D0-49E5-1210F4F81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1564" y="5331982"/>
            <a:ext cx="1376055" cy="1376055"/>
          </a:xfrm>
          <a:prstGeom prst="rect">
            <a:avLst/>
          </a:prstGeom>
        </p:spPr>
      </p:pic>
      <p:pic>
        <p:nvPicPr>
          <p:cNvPr id="13" name="Picture 12" descr="A picture containing scene, warehouse&#10;&#10;Description automatically generated">
            <a:extLst>
              <a:ext uri="{FF2B5EF4-FFF2-40B4-BE49-F238E27FC236}">
                <a16:creationId xmlns:a16="http://schemas.microsoft.com/office/drawing/2014/main" id="{D263246C-642A-EAFD-054F-7C8FD7EF73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11" y="4820523"/>
            <a:ext cx="2536334" cy="1693257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9E1EAB31-2360-D0D6-8E6F-EBC6348929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81" y="4455777"/>
            <a:ext cx="1740703" cy="906732"/>
          </a:xfrm>
          <a:prstGeom prst="rect">
            <a:avLst/>
          </a:prstGeom>
        </p:spPr>
      </p:pic>
      <p:pic>
        <p:nvPicPr>
          <p:cNvPr id="14" name="Content Placeholder 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C4C2FC0C-C035-8574-3D74-706178B9E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84" y="4546957"/>
            <a:ext cx="643071" cy="384838"/>
          </a:xfrm>
        </p:spPr>
      </p:pic>
      <p:pic>
        <p:nvPicPr>
          <p:cNvPr id="17" name="Picture 16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4BA1F0E9-EE8D-D417-DE9E-C45D7E4582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4" y="4885169"/>
            <a:ext cx="1701871" cy="17018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066366-10BC-C193-AB03-3E5389D94573}"/>
              </a:ext>
            </a:extLst>
          </p:cNvPr>
          <p:cNvSpPr txBox="1"/>
          <p:nvPr/>
        </p:nvSpPr>
        <p:spPr>
          <a:xfrm>
            <a:off x="3968404" y="2678467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Your inputs</a:t>
            </a:r>
          </a:p>
        </p:txBody>
      </p:sp>
      <p:pic>
        <p:nvPicPr>
          <p:cNvPr id="20" name="Graphic 19" descr="DNA outline">
            <a:extLst>
              <a:ext uri="{FF2B5EF4-FFF2-40B4-BE49-F238E27FC236}">
                <a16:creationId xmlns:a16="http://schemas.microsoft.com/office/drawing/2014/main" id="{96F7B6EF-7F75-6537-47A8-58B381CBAF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56947">
            <a:off x="5017354" y="2098021"/>
            <a:ext cx="452689" cy="4526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6C68B9-5DC2-FAC6-C2A6-A072FC345B77}"/>
              </a:ext>
            </a:extLst>
          </p:cNvPr>
          <p:cNvSpPr txBox="1"/>
          <p:nvPr/>
        </p:nvSpPr>
        <p:spPr>
          <a:xfrm>
            <a:off x="6356848" y="2662564"/>
            <a:ext cx="168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Workflow Script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27FD00-B41A-E6AA-7069-449FFD86F1A9}"/>
              </a:ext>
            </a:extLst>
          </p:cNvPr>
          <p:cNvCxnSpPr>
            <a:cxnSpLocks/>
          </p:cNvCxnSpPr>
          <p:nvPr/>
        </p:nvCxnSpPr>
        <p:spPr>
          <a:xfrm flipH="1">
            <a:off x="3554962" y="4122555"/>
            <a:ext cx="968655" cy="339524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5E47ED-3118-B186-623D-92B992203BD6}"/>
              </a:ext>
            </a:extLst>
          </p:cNvPr>
          <p:cNvCxnSpPr>
            <a:cxnSpLocks/>
          </p:cNvCxnSpPr>
          <p:nvPr/>
        </p:nvCxnSpPr>
        <p:spPr>
          <a:xfrm>
            <a:off x="7140084" y="4138235"/>
            <a:ext cx="1136169" cy="323844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FD2364-CF40-7E4A-65A8-0CF33FAD6580}"/>
              </a:ext>
            </a:extLst>
          </p:cNvPr>
          <p:cNvCxnSpPr>
            <a:cxnSpLocks/>
          </p:cNvCxnSpPr>
          <p:nvPr/>
        </p:nvCxnSpPr>
        <p:spPr>
          <a:xfrm>
            <a:off x="6096000" y="4145161"/>
            <a:ext cx="0" cy="388569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2B33C6-16C4-19C9-7D4A-69E66793762C}"/>
              </a:ext>
            </a:extLst>
          </p:cNvPr>
          <p:cNvCxnSpPr>
            <a:cxnSpLocks/>
          </p:cNvCxnSpPr>
          <p:nvPr/>
        </p:nvCxnSpPr>
        <p:spPr>
          <a:xfrm>
            <a:off x="4558850" y="3047799"/>
            <a:ext cx="0" cy="38856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79171E-B950-36F3-C406-2AACC4B2FE28}"/>
              </a:ext>
            </a:extLst>
          </p:cNvPr>
          <p:cNvCxnSpPr>
            <a:cxnSpLocks/>
          </p:cNvCxnSpPr>
          <p:nvPr/>
        </p:nvCxnSpPr>
        <p:spPr>
          <a:xfrm>
            <a:off x="7228115" y="3047799"/>
            <a:ext cx="0" cy="38856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83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735B-CF27-53BF-5EC7-F9058CB0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Libraries of pre-built workflows for analysis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4AFDE1F-1536-2732-54D3-7C8059FFA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05" y="2272003"/>
            <a:ext cx="4846746" cy="3149179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6E610-9060-FC47-A356-C0EDD689F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2388637"/>
            <a:ext cx="4816737" cy="2441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1380F-9F68-A59A-F354-783C57E0CA35}"/>
              </a:ext>
            </a:extLst>
          </p:cNvPr>
          <p:cNvSpPr txBox="1"/>
          <p:nvPr/>
        </p:nvSpPr>
        <p:spPr>
          <a:xfrm>
            <a:off x="2313991" y="5654351"/>
            <a:ext cx="1883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NextFlow</a:t>
            </a:r>
            <a:r>
              <a:rPr lang="en-US" dirty="0"/>
              <a:t> NF-Core</a:t>
            </a:r>
            <a:br>
              <a:rPr lang="en-US" dirty="0"/>
            </a:br>
            <a:r>
              <a:rPr lang="en-US" dirty="0"/>
              <a:t>https://nf-co.re/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533A8-A5B0-3D92-D9FE-A186AE032197}"/>
              </a:ext>
            </a:extLst>
          </p:cNvPr>
          <p:cNvSpPr txBox="1"/>
          <p:nvPr/>
        </p:nvSpPr>
        <p:spPr>
          <a:xfrm>
            <a:off x="7672373" y="5654350"/>
            <a:ext cx="2527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BioWDL</a:t>
            </a:r>
            <a:br>
              <a:rPr lang="en-US" dirty="0"/>
            </a:br>
            <a:r>
              <a:rPr lang="en-US" dirty="0"/>
              <a:t>https://biowdl.github.io/</a:t>
            </a:r>
          </a:p>
        </p:txBody>
      </p:sp>
    </p:spTree>
    <p:extLst>
      <p:ext uri="{BB962C8B-B14F-4D97-AF65-F5344CB8AC3E}">
        <p14:creationId xmlns:p14="http://schemas.microsoft.com/office/powerpoint/2010/main" val="34172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A368-E204-D09D-7938-376E18F3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GPUs and FPGAs massively accelerate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8D549-18F6-DFB8-BBBF-FAE69449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42" y="1683696"/>
            <a:ext cx="12192000" cy="4173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99DC09-7859-2446-3E0D-B024B4E9235E}"/>
              </a:ext>
            </a:extLst>
          </p:cNvPr>
          <p:cNvSpPr txBox="1"/>
          <p:nvPr/>
        </p:nvSpPr>
        <p:spPr>
          <a:xfrm>
            <a:off x="382555" y="6079819"/>
            <a:ext cx="1129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 to 80X reduction in processing time for alignment / variant calling using NVIDIA GPUs + Software;</a:t>
            </a:r>
          </a:p>
          <a:p>
            <a:pPr algn="ctr"/>
            <a:r>
              <a:rPr lang="en-US" sz="1400" dirty="0"/>
              <a:t>similar numbers for DRAGEN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6A23225B-D1FC-6A49-3168-86602E19C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2" t="4759" r="26288" b="5395"/>
          <a:stretch/>
        </p:blipFill>
        <p:spPr>
          <a:xfrm>
            <a:off x="8815941" y="3079103"/>
            <a:ext cx="868561" cy="17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0A6C-43A1-7D5E-816F-38D91B7E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GPUs and Real-Time ONT sequencing enable world-record blood-to-diagnosis run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A5B130-6724-1EDE-2CCC-636E9B12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5" y="1690688"/>
            <a:ext cx="10697135" cy="49478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BB382A-38B5-8CB5-6468-3897307E1044}"/>
              </a:ext>
            </a:extLst>
          </p:cNvPr>
          <p:cNvSpPr/>
          <p:nvPr/>
        </p:nvSpPr>
        <p:spPr>
          <a:xfrm>
            <a:off x="6096000" y="3826042"/>
            <a:ext cx="3830053" cy="162426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3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C6E4-F43E-E694-8E29-F51718A1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GPUs are now easy to use via workflows and the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BBF9F-82E5-DC24-F120-3D37CE9F8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17"/>
          <a:stretch/>
        </p:blipFill>
        <p:spPr>
          <a:xfrm>
            <a:off x="231335" y="2276669"/>
            <a:ext cx="4424642" cy="361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1F7CB-CAAB-D620-43D1-EA52D3F81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5" r="35768" b="35633"/>
          <a:stretch/>
        </p:blipFill>
        <p:spPr>
          <a:xfrm>
            <a:off x="5396461" y="2588067"/>
            <a:ext cx="1838129" cy="2001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00CF8-1D93-F646-173E-9C94B12A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75" t="1596" r="-199" b="34487"/>
          <a:stretch/>
        </p:blipFill>
        <p:spPr>
          <a:xfrm>
            <a:off x="7975075" y="2276668"/>
            <a:ext cx="3701593" cy="2312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3EA4C-2A0C-87E6-1CA6-5EE4CFF0F339}"/>
              </a:ext>
            </a:extLst>
          </p:cNvPr>
          <p:cNvSpPr txBox="1"/>
          <p:nvPr/>
        </p:nvSpPr>
        <p:spPr>
          <a:xfrm>
            <a:off x="4954556" y="5286897"/>
            <a:ext cx="2529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Workflows are automatically updated on </a:t>
            </a:r>
            <a:r>
              <a:rPr lang="en-US" sz="1600" dirty="0" err="1"/>
              <a:t>Dockstore</a:t>
            </a:r>
            <a:r>
              <a:rPr lang="en-US" sz="1600" dirty="0"/>
              <a:t>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DE9B0-D61C-AF1C-1FB6-B32CCDA9A23A}"/>
              </a:ext>
            </a:extLst>
          </p:cNvPr>
          <p:cNvSpPr txBox="1"/>
          <p:nvPr/>
        </p:nvSpPr>
        <p:spPr>
          <a:xfrm>
            <a:off x="8680580" y="5286897"/>
            <a:ext cx="2529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Run your workflow locally, on a compute cluster, or on the cloud.</a:t>
            </a:r>
          </a:p>
        </p:txBody>
      </p:sp>
    </p:spTree>
    <p:extLst>
      <p:ext uri="{BB962C8B-B14F-4D97-AF65-F5344CB8AC3E}">
        <p14:creationId xmlns:p14="http://schemas.microsoft.com/office/powerpoint/2010/main" val="245777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EC80-87AC-9D19-A1AC-993098B2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enable faster, cheaper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3E83D-48FA-4E7C-202A-3BA9CF55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7" y="2034074"/>
            <a:ext cx="8939105" cy="43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6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8130-BA8A-834F-78B9-E065C103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GPUs/FPGAs are now integrated at every stage of genomic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F8272-20CF-D98E-884A-13FDF6A34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22"/>
          <a:stretch/>
        </p:blipFill>
        <p:spPr>
          <a:xfrm>
            <a:off x="1090864" y="1756032"/>
            <a:ext cx="10262936" cy="47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8C6C-F4F9-0AAD-C991-23AA296E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092C3-75CA-6E6F-37B5-675C4185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Whole genome sequencing regularly under $1000, even for long reads, with less multiplexing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Long read quality approximately identical to short read (for SNP calling; still an indel gap)</a:t>
            </a:r>
          </a:p>
          <a:p>
            <a:pPr lvl="1"/>
            <a:r>
              <a:rPr lang="en-US" sz="2000" dirty="0"/>
              <a:t>Data volume significantly higher than last generation of instruments</a:t>
            </a:r>
          </a:p>
          <a:p>
            <a:pPr lvl="1"/>
            <a:r>
              <a:rPr lang="en-US" sz="2000" dirty="0"/>
              <a:t>Improvements in postprocessing (faster, more accurate)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Workflows are now common, publicly shared, and backed by large communities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Acceleration is routine (essential)</a:t>
            </a:r>
          </a:p>
          <a:p>
            <a:pPr lvl="1"/>
            <a:r>
              <a:rPr lang="en-US" sz="2000" dirty="0"/>
              <a:t>Analysis is now as expensive as sequencing without acceleration</a:t>
            </a:r>
          </a:p>
          <a:p>
            <a:pPr lvl="1"/>
            <a:r>
              <a:rPr lang="en-US" sz="2000" dirty="0"/>
              <a:t>DRAGEN / Clara </a:t>
            </a:r>
            <a:r>
              <a:rPr lang="en-US" sz="2000" dirty="0" err="1"/>
              <a:t>Parabricks</a:t>
            </a:r>
            <a:r>
              <a:rPr lang="en-US" sz="2000" dirty="0"/>
              <a:t> for short reads</a:t>
            </a:r>
          </a:p>
          <a:p>
            <a:pPr lvl="1"/>
            <a:r>
              <a:rPr lang="en-US" sz="2000" dirty="0"/>
              <a:t>GPU </a:t>
            </a:r>
            <a:r>
              <a:rPr lang="en-US" sz="2000" dirty="0" err="1"/>
              <a:t>basecalling</a:t>
            </a:r>
            <a:r>
              <a:rPr lang="en-US" sz="2000" dirty="0"/>
              <a:t> (Dorado)</a:t>
            </a:r>
          </a:p>
          <a:p>
            <a:pPr lvl="1"/>
            <a:r>
              <a:rPr lang="en-US" sz="2000" dirty="0"/>
              <a:t>GPUs / FPGAs on-instrument (</a:t>
            </a:r>
            <a:r>
              <a:rPr lang="en-US" sz="2000" dirty="0" err="1"/>
              <a:t>PromethION</a:t>
            </a:r>
            <a:r>
              <a:rPr lang="en-US" sz="2000" dirty="0"/>
              <a:t>, </a:t>
            </a:r>
            <a:r>
              <a:rPr lang="en-US" sz="2000" dirty="0" err="1"/>
              <a:t>RevIO</a:t>
            </a:r>
            <a:r>
              <a:rPr lang="en-US" sz="2000" dirty="0"/>
              <a:t>, </a:t>
            </a:r>
            <a:r>
              <a:rPr lang="en-US" sz="2000" dirty="0" err="1"/>
              <a:t>NovaSeqX</a:t>
            </a:r>
            <a:r>
              <a:rPr lang="en-US" sz="2000" dirty="0"/>
              <a:t>, Singular G4)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6938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264C8-B504-A321-F930-DABB05B5FC24}"/>
              </a:ext>
            </a:extLst>
          </p:cNvPr>
          <p:cNvSpPr txBox="1"/>
          <p:nvPr/>
        </p:nvSpPr>
        <p:spPr>
          <a:xfrm>
            <a:off x="5081940" y="324433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blank slide.</a:t>
            </a:r>
          </a:p>
        </p:txBody>
      </p:sp>
    </p:spTree>
    <p:extLst>
      <p:ext uri="{BB962C8B-B14F-4D97-AF65-F5344CB8AC3E}">
        <p14:creationId xmlns:p14="http://schemas.microsoft.com/office/powerpoint/2010/main" val="310904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4997-8CCC-6602-FCFD-6E10B3B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2023: genomics becomes cheaper, faster,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FF22-1956-1AFE-657F-3583CF055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Genomes are now regularly &lt;$1000 </a:t>
            </a:r>
            <a:r>
              <a:rPr lang="en-US" sz="2400" dirty="0"/>
              <a:t>- Illumina’s original patents expire; dozens of companies enter the short-read sequencing space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Accuracy of long-read sequencing passes that of short read for SNPs / SVs even as costs drop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Workflow languages make it easy to develop and use pipelines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GPUs and FPGAs are widespread and reduce analysis time / cost </a:t>
            </a:r>
          </a:p>
        </p:txBody>
      </p:sp>
    </p:spTree>
    <p:extLst>
      <p:ext uri="{BB962C8B-B14F-4D97-AF65-F5344CB8AC3E}">
        <p14:creationId xmlns:p14="http://schemas.microsoft.com/office/powerpoint/2010/main" val="598457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CEA3D-F79D-C755-B85B-61B998F1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693"/>
            <a:ext cx="12192000" cy="56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2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B292-FD68-28D3-550B-D960564E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5E1E-3337-C5E8-8E98-297AE92BB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assemblers available</a:t>
            </a:r>
          </a:p>
          <a:p>
            <a:pPr lvl="1"/>
            <a:r>
              <a:rPr lang="en-US" u="sng" dirty="0"/>
              <a:t>Note: most available in EPI2ME / </a:t>
            </a:r>
            <a:r>
              <a:rPr lang="en-US" u="sng" dirty="0" err="1"/>
              <a:t>nextflow</a:t>
            </a:r>
            <a:r>
              <a:rPr lang="en-US" u="sng" dirty="0"/>
              <a:t> (no need to create your own workflow from scratch)</a:t>
            </a:r>
          </a:p>
          <a:p>
            <a:pPr lvl="1"/>
            <a:r>
              <a:rPr lang="en-US" dirty="0"/>
              <a:t>Minimap2 + </a:t>
            </a:r>
            <a:r>
              <a:rPr lang="en-US" dirty="0" err="1"/>
              <a:t>miniASM</a:t>
            </a:r>
            <a:endParaRPr lang="en-US" dirty="0"/>
          </a:p>
          <a:p>
            <a:pPr lvl="2"/>
            <a:r>
              <a:rPr lang="en-US" dirty="0"/>
              <a:t>Good for small genomes; fast</a:t>
            </a:r>
          </a:p>
          <a:p>
            <a:pPr lvl="1"/>
            <a:r>
              <a:rPr lang="en-US" dirty="0" err="1"/>
              <a:t>Flye</a:t>
            </a:r>
            <a:endParaRPr lang="en-US" dirty="0"/>
          </a:p>
          <a:p>
            <a:pPr lvl="2"/>
            <a:r>
              <a:rPr lang="en-US" dirty="0"/>
              <a:t>Good contiguity; can assemble across genome size spectrum; Expensive</a:t>
            </a:r>
          </a:p>
          <a:p>
            <a:pPr lvl="1"/>
            <a:r>
              <a:rPr lang="en-US" dirty="0"/>
              <a:t>Shasta</a:t>
            </a:r>
          </a:p>
          <a:p>
            <a:pPr lvl="2"/>
            <a:r>
              <a:rPr lang="en-US" dirty="0"/>
              <a:t>Good speed-to-contiguity tradeoff; fewer disagreements to reference than </a:t>
            </a:r>
            <a:r>
              <a:rPr lang="en-US" dirty="0" err="1"/>
              <a:t>Flye</a:t>
            </a:r>
            <a:r>
              <a:rPr lang="en-US" dirty="0"/>
              <a:t> / </a:t>
            </a:r>
            <a:r>
              <a:rPr lang="en-US" dirty="0" err="1"/>
              <a:t>Canu</a:t>
            </a:r>
            <a:r>
              <a:rPr lang="en-US" dirty="0"/>
              <a:t> (i.e., more accurate, less contiguous)</a:t>
            </a:r>
          </a:p>
          <a:p>
            <a:pPr lvl="1"/>
            <a:r>
              <a:rPr lang="en-US" dirty="0"/>
              <a:t>Wtdbg2</a:t>
            </a:r>
          </a:p>
          <a:p>
            <a:pPr lvl="2"/>
            <a:r>
              <a:rPr lang="en-US" dirty="0"/>
              <a:t>Generally good assemblies; fast</a:t>
            </a:r>
          </a:p>
          <a:p>
            <a:pPr lvl="1"/>
            <a:r>
              <a:rPr lang="en-US" dirty="0" err="1"/>
              <a:t>Canu</a:t>
            </a:r>
            <a:endParaRPr lang="en-US" dirty="0"/>
          </a:p>
          <a:p>
            <a:pPr lvl="2"/>
            <a:r>
              <a:rPr lang="en-US" dirty="0"/>
              <a:t>Relatively old and slow at this point; still generates most contiguous assemblies from human genomes</a:t>
            </a:r>
          </a:p>
        </p:txBody>
      </p:sp>
    </p:spTree>
    <p:extLst>
      <p:ext uri="{BB962C8B-B14F-4D97-AF65-F5344CB8AC3E}">
        <p14:creationId xmlns:p14="http://schemas.microsoft.com/office/powerpoint/2010/main" val="4046049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B44C-FDAF-7F0D-C3BF-BD80D9A6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 </a:t>
            </a:r>
            <a:r>
              <a:rPr lang="en-US" dirty="0" err="1"/>
              <a:t>basecalling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BBE7-6A2D-0688-8047-11EC61D1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https://nanoporetech.com/how-it-works/basecalling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2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886-52F3-744C-93E9-DD6CA9CD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2023: Year of the $100 Genome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0DB9280-4CF9-53B2-7EE9-824E3B253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4" y="1322359"/>
            <a:ext cx="9187945" cy="5170516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A3CEEC77-3F61-41A6-98EE-2BF333364E63}"/>
              </a:ext>
            </a:extLst>
          </p:cNvPr>
          <p:cNvSpPr/>
          <p:nvPr/>
        </p:nvSpPr>
        <p:spPr>
          <a:xfrm>
            <a:off x="9349273" y="5694268"/>
            <a:ext cx="373225" cy="21460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06C90E-F9DF-B401-B11A-7C04239AECC8}"/>
              </a:ext>
            </a:extLst>
          </p:cNvPr>
          <p:cNvSpPr/>
          <p:nvPr/>
        </p:nvSpPr>
        <p:spPr>
          <a:xfrm flipV="1">
            <a:off x="10024590" y="1322359"/>
            <a:ext cx="1720618" cy="5170516"/>
          </a:xfrm>
          <a:prstGeom prst="rect">
            <a:avLst/>
          </a:prstGeom>
          <a:solidFill>
            <a:srgbClr val="001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C9899-269F-1B9C-624E-49ECEEF2BFB2}"/>
              </a:ext>
            </a:extLst>
          </p:cNvPr>
          <p:cNvSpPr txBox="1"/>
          <p:nvPr/>
        </p:nvSpPr>
        <p:spPr>
          <a:xfrm>
            <a:off x="9651365" y="561690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2023: $100 Genome</a:t>
            </a:r>
          </a:p>
        </p:txBody>
      </p:sp>
    </p:spTree>
    <p:extLst>
      <p:ext uri="{BB962C8B-B14F-4D97-AF65-F5344CB8AC3E}">
        <p14:creationId xmlns:p14="http://schemas.microsoft.com/office/powerpoint/2010/main" val="382276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BCAD-D42D-D59C-20BA-C0CC7F04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 explosion in short- and long- read platforms under $1000 per 30X WGS human genome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12A09-7BFA-085F-6BA3-81AD03573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6417"/>
            <a:ext cx="5181600" cy="4351338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Short Read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Illumina ($200 30x WGS):</a:t>
            </a:r>
            <a:r>
              <a:rPr lang="en-US" sz="2000" dirty="0"/>
              <a:t> </a:t>
            </a:r>
            <a:r>
              <a:rPr lang="en-US" sz="2000" dirty="0" err="1"/>
              <a:t>NovaSeqX</a:t>
            </a:r>
            <a:r>
              <a:rPr lang="en-US" sz="2000" dirty="0"/>
              <a:t> ($200/ 30x </a:t>
            </a:r>
            <a:r>
              <a:rPr lang="en-US" sz="2000" dirty="0" err="1"/>
              <a:t>wgs</a:t>
            </a:r>
            <a:r>
              <a:rPr lang="en-US" sz="2000" dirty="0"/>
              <a:t>); Infinity long read; DRAGEN Updates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Singular ($1000):</a:t>
            </a:r>
            <a:r>
              <a:rPr lang="en-US" sz="2000" dirty="0"/>
              <a:t> G4 (reduced multiplexing + massive data)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MGI ($1000):</a:t>
            </a:r>
            <a:r>
              <a:rPr lang="en-US" sz="2000" dirty="0"/>
              <a:t> </a:t>
            </a:r>
            <a:r>
              <a:rPr lang="en-US" sz="2000" dirty="0" err="1"/>
              <a:t>DNBSeq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Element ($200)</a:t>
            </a:r>
            <a:r>
              <a:rPr lang="en-US" sz="2000" dirty="0"/>
              <a:t> – </a:t>
            </a:r>
            <a:r>
              <a:rPr lang="en-US" sz="2000" dirty="0" err="1"/>
              <a:t>Ativi</a:t>
            </a:r>
            <a:r>
              <a:rPr lang="en-US" sz="20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Ultima Genomics ($100) </a:t>
            </a:r>
            <a:r>
              <a:rPr lang="en-US" sz="2000" dirty="0"/>
              <a:t>– UG 100; Custom </a:t>
            </a:r>
            <a:r>
              <a:rPr lang="en-US" sz="2000" dirty="0" err="1"/>
              <a:t>DeepVariant</a:t>
            </a:r>
            <a:r>
              <a:rPr lang="en-US" sz="2000" dirty="0"/>
              <a:t> + others tools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Others: </a:t>
            </a:r>
            <a:r>
              <a:rPr lang="en-US" sz="2000" dirty="0" err="1"/>
              <a:t>ThermoFisher</a:t>
            </a:r>
            <a:r>
              <a:rPr lang="en-US" sz="2000" dirty="0"/>
              <a:t>, </a:t>
            </a:r>
            <a:r>
              <a:rPr lang="en-US" sz="2000" dirty="0" err="1"/>
              <a:t>Genapsys</a:t>
            </a:r>
            <a:r>
              <a:rPr lang="en-US" sz="2000" dirty="0"/>
              <a:t>, Roche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D98E2E-BBD8-22F1-03ED-D9007E706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776417"/>
            <a:ext cx="5181600" cy="4351338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Long Read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Oxford Nanopore ($1000) </a:t>
            </a:r>
            <a:r>
              <a:rPr lang="en-US" sz="2000" dirty="0"/>
              <a:t>– P2 and P2 Solo, Duplex Sequencing, &lt;$1000 30x WGS on multiple systems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u="sng" dirty="0"/>
              <a:t>Pacific Biosciences ($1000) </a:t>
            </a:r>
            <a:r>
              <a:rPr lang="en-US" sz="2000" dirty="0"/>
              <a:t>– </a:t>
            </a:r>
            <a:r>
              <a:rPr lang="en-US" sz="2000" dirty="0" err="1"/>
              <a:t>RevIO</a:t>
            </a:r>
            <a:r>
              <a:rPr lang="en-US" sz="2000" dirty="0"/>
              <a:t> (&lt;$1000 30X WGS), </a:t>
            </a:r>
            <a:r>
              <a:rPr lang="en-US" sz="2000" dirty="0" err="1"/>
              <a:t>DeepConsensus</a:t>
            </a:r>
            <a:r>
              <a:rPr lang="en-US" sz="2000" dirty="0"/>
              <a:t>, </a:t>
            </a:r>
            <a:r>
              <a:rPr lang="en-US" sz="2000" dirty="0" err="1"/>
              <a:t>Onso</a:t>
            </a:r>
            <a:r>
              <a:rPr lang="en-US" sz="2000" dirty="0"/>
              <a:t> short read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52EF4-AFEF-6333-C816-4EFEB25BF554}"/>
              </a:ext>
            </a:extLst>
          </p:cNvPr>
          <p:cNvSpPr txBox="1"/>
          <p:nvPr/>
        </p:nvSpPr>
        <p:spPr>
          <a:xfrm>
            <a:off x="852196" y="6200487"/>
            <a:ext cx="10158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 dirty="0"/>
              <a:t>Great, up-to-date list of sequencers</a:t>
            </a:r>
            <a:r>
              <a:rPr lang="en-US" sz="1600" b="1" i="1" dirty="0"/>
              <a:t>:</a:t>
            </a:r>
          </a:p>
          <a:p>
            <a:r>
              <a:rPr lang="en-US" sz="1600" dirty="0">
                <a:hlinkClick r:id="rId2"/>
              </a:rPr>
              <a:t>https://docs.google.com/spreadsheets/d/1GMMfhyLK0-q8XkIo3YxlWaZA5vVMuhU1kg41g4xLkXc/edit#gid=1569422585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51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7BA3-8BFF-66DA-44F0-4ED514B6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E1F5C-EB23-C86F-C325-6805EFDE172D}"/>
              </a:ext>
            </a:extLst>
          </p:cNvPr>
          <p:cNvSpPr txBox="1"/>
          <p:nvPr/>
        </p:nvSpPr>
        <p:spPr>
          <a:xfrm>
            <a:off x="1045029" y="1927649"/>
            <a:ext cx="32750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/>
              <a:t>NovaSeqX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20,000 $200 genomes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consumable cost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DRAGEN available on-sequencer – direct sample-to-VCF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06A67-52A3-39B5-34FC-77189D43F300}"/>
              </a:ext>
            </a:extLst>
          </p:cNvPr>
          <p:cNvSpPr txBox="1"/>
          <p:nvPr/>
        </p:nvSpPr>
        <p:spPr>
          <a:xfrm>
            <a:off x="4320074" y="1927649"/>
            <a:ext cx="327504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DRAGEN continues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DRAGEN – a special chip that makes BWA / GATK analysis much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GATK-DRAGEN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DRAGMAP + graph genome + ML leads to best-in-class variant calling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~30 mins FASTQ-&gt;VCF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4F8B0-505D-1444-476C-3FFB2D79C95C}"/>
              </a:ext>
            </a:extLst>
          </p:cNvPr>
          <p:cNvSpPr txBox="1"/>
          <p:nvPr/>
        </p:nvSpPr>
        <p:spPr>
          <a:xfrm>
            <a:off x="1045028" y="3959835"/>
            <a:ext cx="32750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Synthetic long reads coming 2023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Based off of Longas acquisition, brings Illumina-level accuracy to multi-kilobase reads (exact length not yet specified) using variation graphs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C02683A-B73F-05A8-435D-FA142CA9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18" y="1927649"/>
            <a:ext cx="4509911" cy="45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BAFFB6-B86E-04DB-2CDB-3C331FEC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52" y="3683000"/>
            <a:ext cx="5644444" cy="317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887A3-C86D-FB5E-4255-A1F39DE6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PacBio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39619-281E-991C-C631-E285625CEC2C}"/>
              </a:ext>
            </a:extLst>
          </p:cNvPr>
          <p:cNvSpPr txBox="1"/>
          <p:nvPr/>
        </p:nvSpPr>
        <p:spPr>
          <a:xfrm>
            <a:off x="838200" y="1862193"/>
            <a:ext cx="327504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/>
              <a:t>RevIO</a:t>
            </a:r>
            <a:r>
              <a:rPr lang="en-US" b="1" u="sng" dirty="0"/>
              <a:t> </a:t>
            </a:r>
          </a:p>
          <a:p>
            <a:r>
              <a:rPr lang="en-US" dirty="0"/>
              <a:t>new instrument with onboard GPUs, &lt;$1000 genome, high throughput, &gt;99.95% (Q33) accuracy @ 20kb+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48D91-CE11-4767-7618-1534E5BA5D76}"/>
              </a:ext>
            </a:extLst>
          </p:cNvPr>
          <p:cNvSpPr txBox="1"/>
          <p:nvPr/>
        </p:nvSpPr>
        <p:spPr>
          <a:xfrm>
            <a:off x="4113244" y="1862446"/>
            <a:ext cx="32750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/>
              <a:t>DeepConsensus</a:t>
            </a:r>
            <a:r>
              <a:rPr lang="en-US" dirty="0"/>
              <a:t> </a:t>
            </a:r>
          </a:p>
          <a:p>
            <a:r>
              <a:rPr lang="en-US" dirty="0"/>
              <a:t>Even higher accuracy than HiFi using Deep Learning (better SNP accuracy than Illumina; highest accuracy reads). Very powerful for assembly and SV detection.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68F75-8EF0-F10E-DE71-DB3F445D4DEB}"/>
              </a:ext>
            </a:extLst>
          </p:cNvPr>
          <p:cNvSpPr txBox="1"/>
          <p:nvPr/>
        </p:nvSpPr>
        <p:spPr>
          <a:xfrm>
            <a:off x="838199" y="3351771"/>
            <a:ext cx="327504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/>
              <a:t>Onso</a:t>
            </a:r>
            <a:r>
              <a:rPr lang="en-US" dirty="0"/>
              <a:t> </a:t>
            </a:r>
          </a:p>
          <a:p>
            <a:r>
              <a:rPr lang="en-US" dirty="0" err="1"/>
              <a:t>Omniome</a:t>
            </a:r>
            <a:r>
              <a:rPr lang="en-US" dirty="0"/>
              <a:t> Acquisition brings new “short” read sequencing tech in 2H 2023. Unknown accuracy / length still.</a:t>
            </a:r>
          </a:p>
        </p:txBody>
      </p:sp>
    </p:spTree>
    <p:extLst>
      <p:ext uri="{BB962C8B-B14F-4D97-AF65-F5344CB8AC3E}">
        <p14:creationId xmlns:p14="http://schemas.microsoft.com/office/powerpoint/2010/main" val="258406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FDB2-D374-1BA2-07DE-D7F5E8B5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Oxford Nanopore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79732-78F3-98AB-EC53-188FE347F58A}"/>
              </a:ext>
            </a:extLst>
          </p:cNvPr>
          <p:cNvSpPr txBox="1"/>
          <p:nvPr/>
        </p:nvSpPr>
        <p:spPr>
          <a:xfrm>
            <a:off x="765110" y="1747000"/>
            <a:ext cx="32750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P2 + P2 Solo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$10,000, enables 30X WGS genomes (+ zero-capital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 throughput in small device – 2 </a:t>
            </a:r>
            <a:r>
              <a:rPr lang="en-US" dirty="0" err="1"/>
              <a:t>PromethION</a:t>
            </a:r>
            <a:r>
              <a:rPr lang="en-US" dirty="0"/>
              <a:t> </a:t>
            </a:r>
            <a:r>
              <a:rPr lang="en-US" dirty="0" err="1"/>
              <a:t>flowcells</a:t>
            </a:r>
            <a:r>
              <a:rPr lang="en-US" dirty="0"/>
              <a:t> + built-in GPU for </a:t>
            </a:r>
            <a:r>
              <a:rPr lang="en-US" dirty="0" err="1"/>
              <a:t>basecalling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402AB-0DF2-19BA-E0F0-36A00623D083}"/>
              </a:ext>
            </a:extLst>
          </p:cNvPr>
          <p:cNvSpPr txBox="1"/>
          <p:nvPr/>
        </p:nvSpPr>
        <p:spPr>
          <a:xfrm>
            <a:off x="4040155" y="1747000"/>
            <a:ext cx="32750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Dorado </a:t>
            </a:r>
            <a:r>
              <a:rPr lang="en-US" b="1" u="sng" dirty="0" err="1"/>
              <a:t>basecaller</a:t>
            </a:r>
            <a:r>
              <a:rPr lang="en-US" b="1" u="sng" dirty="0"/>
              <a:t> brings faster, more accurate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SNP accuracy now better than for Illumina reads</a:t>
            </a:r>
            <a:r>
              <a:rPr lang="en-US" dirty="0"/>
              <a:t> (&gt;99%); read accuracy 96-99%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performance and able to call base modifications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57019-8468-CE9A-63C6-D9135E1BDD8A}"/>
              </a:ext>
            </a:extLst>
          </p:cNvPr>
          <p:cNvSpPr txBox="1"/>
          <p:nvPr/>
        </p:nvSpPr>
        <p:spPr>
          <a:xfrm>
            <a:off x="765109" y="4055324"/>
            <a:ext cx="327504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EPI2ME switches to </a:t>
            </a:r>
            <a:r>
              <a:rPr lang="en-US" b="1" u="sng" dirty="0" err="1"/>
              <a:t>NextFlow</a:t>
            </a:r>
            <a:r>
              <a:rPr lang="en-US" b="1" u="sng" dirty="0"/>
              <a:t>, runs natively on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Pre-built, reproducible analysis pipelines on- or near-sequencer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3937A-CAB4-A173-8D80-B6D65B554A4B}"/>
              </a:ext>
            </a:extLst>
          </p:cNvPr>
          <p:cNvSpPr txBox="1"/>
          <p:nvPr/>
        </p:nvSpPr>
        <p:spPr>
          <a:xfrm>
            <a:off x="7315200" y="1747000"/>
            <a:ext cx="32750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Duplex sequencing, short fragment mode enable new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Duplex: &gt;99.99% accuracy by reading both template and complement strands of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</a:t>
            </a:r>
            <a:r>
              <a:rPr lang="en-US" dirty="0" err="1"/>
              <a:t>Fragement</a:t>
            </a:r>
            <a:r>
              <a:rPr lang="en-US" dirty="0"/>
              <a:t> Mode</a:t>
            </a:r>
          </a:p>
        </p:txBody>
      </p:sp>
      <p:pic>
        <p:nvPicPr>
          <p:cNvPr id="4" name="Picture 3" descr="A picture containing monitor, electronics, old, clock radio&#10;&#10;Description automatically generated">
            <a:extLst>
              <a:ext uri="{FF2B5EF4-FFF2-40B4-BE49-F238E27FC236}">
                <a16:creationId xmlns:a16="http://schemas.microsoft.com/office/drawing/2014/main" id="{2055C29F-9281-C8A3-3F40-3E36DAB0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78" y="4538079"/>
            <a:ext cx="4025828" cy="21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6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B372-2831-74F3-827D-DDA760A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on: Oxford Nanopore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A41A-9BFB-56AD-C738-EB6AC766D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EPI2ME: </a:t>
            </a:r>
            <a:r>
              <a:rPr lang="en-US" dirty="0">
                <a:hlinkClick r:id="rId2"/>
              </a:rPr>
              <a:t>Prebuilt workflows (in </a:t>
            </a:r>
            <a:r>
              <a:rPr lang="en-US" dirty="0" err="1">
                <a:hlinkClick r:id="rId2"/>
              </a:rPr>
              <a:t>NextFlow</a:t>
            </a:r>
            <a:r>
              <a:rPr lang="en-US" dirty="0">
                <a:hlinkClick r:id="rId2"/>
              </a:rPr>
              <a:t>) </a:t>
            </a:r>
            <a:r>
              <a:rPr lang="en-US" dirty="0"/>
              <a:t>available on the </a:t>
            </a:r>
            <a:r>
              <a:rPr lang="en-US" dirty="0" err="1"/>
              <a:t>Promethion</a:t>
            </a:r>
            <a:r>
              <a:rPr lang="en-US" dirty="0"/>
              <a:t> tower – just bring your data and run from the graphical user interface</a:t>
            </a:r>
          </a:p>
          <a:p>
            <a:r>
              <a:rPr lang="en-US" dirty="0"/>
              <a:t>Possible to bring your own workflows</a:t>
            </a:r>
          </a:p>
          <a:p>
            <a:r>
              <a:rPr lang="en-US" dirty="0"/>
              <a:t>Workflows also available for compute elsewhere</a:t>
            </a:r>
          </a:p>
        </p:txBody>
      </p:sp>
    </p:spTree>
    <p:extLst>
      <p:ext uri="{BB962C8B-B14F-4D97-AF65-F5344CB8AC3E}">
        <p14:creationId xmlns:p14="http://schemas.microsoft.com/office/powerpoint/2010/main" val="209409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568D-D1F1-A3E6-48A4-EB830FB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Oxford Nanopore Data Effectively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8605-D124-6EF0-662B-9018818A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22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Coverage guidelines</a:t>
            </a:r>
          </a:p>
          <a:p>
            <a:pPr marL="0" indent="0">
              <a:buNone/>
            </a:pPr>
            <a:r>
              <a:rPr lang="en-US" sz="1800" dirty="0"/>
              <a:t>Assembly: 60X</a:t>
            </a:r>
          </a:p>
          <a:p>
            <a:pPr marL="0" indent="0">
              <a:buNone/>
            </a:pPr>
            <a:r>
              <a:rPr lang="en-US" sz="1800" dirty="0"/>
              <a:t>Variant calling: 20-40X</a:t>
            </a:r>
          </a:p>
          <a:p>
            <a:pPr marL="0" indent="0">
              <a:buNone/>
            </a:pPr>
            <a:r>
              <a:rPr lang="en-US" sz="1800" dirty="0"/>
              <a:t>Clinic: 60X or more still recommended if just ONT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066D4-E0E2-6D19-6AAE-101FD84ACD9D}"/>
              </a:ext>
            </a:extLst>
          </p:cNvPr>
          <p:cNvSpPr/>
          <p:nvPr/>
        </p:nvSpPr>
        <p:spPr>
          <a:xfrm>
            <a:off x="1520355" y="4564565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Basecalling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0EEC21-3421-EF56-3467-B14E22A46C67}"/>
              </a:ext>
            </a:extLst>
          </p:cNvPr>
          <p:cNvSpPr/>
          <p:nvPr/>
        </p:nvSpPr>
        <p:spPr>
          <a:xfrm>
            <a:off x="3787744" y="5394664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  <a:p>
            <a:pPr algn="ctr"/>
            <a:r>
              <a:rPr lang="en-US" dirty="0"/>
              <a:t>(minimap2)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1D159-8AA3-E963-035F-BBA7D4930517}"/>
              </a:ext>
            </a:extLst>
          </p:cNvPr>
          <p:cNvSpPr/>
          <p:nvPr/>
        </p:nvSpPr>
        <p:spPr>
          <a:xfrm>
            <a:off x="5448592" y="5397857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SNP / indels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050A0-4129-8960-8ECD-D2D59E266AFA}"/>
              </a:ext>
            </a:extLst>
          </p:cNvPr>
          <p:cNvSpPr/>
          <p:nvPr/>
        </p:nvSpPr>
        <p:spPr>
          <a:xfrm>
            <a:off x="7109440" y="5394664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SVs</a:t>
            </a:r>
          </a:p>
          <a:p>
            <a:pPr algn="ctr"/>
            <a:r>
              <a:rPr lang="en-US" dirty="0"/>
              <a:t>(sniffles)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446D4-7A3E-1976-3774-CFE76FF93191}"/>
              </a:ext>
            </a:extLst>
          </p:cNvPr>
          <p:cNvSpPr/>
          <p:nvPr/>
        </p:nvSpPr>
        <p:spPr>
          <a:xfrm>
            <a:off x="8757852" y="5394664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B12A1-FC8C-F3E2-CED4-96D0E671DBB9}"/>
              </a:ext>
            </a:extLst>
          </p:cNvPr>
          <p:cNvSpPr/>
          <p:nvPr/>
        </p:nvSpPr>
        <p:spPr>
          <a:xfrm>
            <a:off x="5448592" y="4002124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20D25-306D-235D-FC8D-D924CB9710F9}"/>
              </a:ext>
            </a:extLst>
          </p:cNvPr>
          <p:cNvSpPr/>
          <p:nvPr/>
        </p:nvSpPr>
        <p:spPr>
          <a:xfrm>
            <a:off x="3787744" y="4002124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  <a:p>
            <a:pPr algn="ctr"/>
            <a:r>
              <a:rPr lang="en-US" dirty="0"/>
              <a:t>(minimap2)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AFF70-87C4-837F-4183-7FDBE2FF30F6}"/>
              </a:ext>
            </a:extLst>
          </p:cNvPr>
          <p:cNvSpPr/>
          <p:nvPr/>
        </p:nvSpPr>
        <p:spPr>
          <a:xfrm>
            <a:off x="7014581" y="4002124"/>
            <a:ext cx="1483568" cy="7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FD1BBC-61C9-564A-7F45-BF699381FD2F}"/>
              </a:ext>
            </a:extLst>
          </p:cNvPr>
          <p:cNvSpPr/>
          <p:nvPr/>
        </p:nvSpPr>
        <p:spPr>
          <a:xfrm>
            <a:off x="3631328" y="5029503"/>
            <a:ext cx="6751925" cy="134723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E8DB9F-570E-4C01-CEDB-91E8AA8D5C98}"/>
              </a:ext>
            </a:extLst>
          </p:cNvPr>
          <p:cNvSpPr/>
          <p:nvPr/>
        </p:nvSpPr>
        <p:spPr>
          <a:xfrm>
            <a:off x="3619296" y="3606884"/>
            <a:ext cx="6751925" cy="134723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0BEBD5-8605-E80F-7BAB-D0A892E2A267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3003923" y="4280501"/>
            <a:ext cx="615373" cy="67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69B581-3320-3CB8-F0C7-3B84A75A548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3003923" y="4954118"/>
            <a:ext cx="627405" cy="74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D21FB3-37D7-8CD3-0703-1D73EFC42E04}"/>
              </a:ext>
            </a:extLst>
          </p:cNvPr>
          <p:cNvSpPr txBox="1"/>
          <p:nvPr/>
        </p:nvSpPr>
        <p:spPr>
          <a:xfrm>
            <a:off x="8343271" y="3606883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Workflow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7A9C9-1902-5BC9-48E0-4428A04FBFF2}"/>
              </a:ext>
            </a:extLst>
          </p:cNvPr>
          <p:cNvSpPr txBox="1"/>
          <p:nvPr/>
        </p:nvSpPr>
        <p:spPr>
          <a:xfrm>
            <a:off x="7911016" y="5036840"/>
            <a:ext cx="249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Variant Calling Workflow</a:t>
            </a:r>
          </a:p>
        </p:txBody>
      </p:sp>
    </p:spTree>
    <p:extLst>
      <p:ext uri="{BB962C8B-B14F-4D97-AF65-F5344CB8AC3E}">
        <p14:creationId xmlns:p14="http://schemas.microsoft.com/office/powerpoint/2010/main" val="34287670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17359</TotalTime>
  <Words>1089</Words>
  <Application>Microsoft Office PowerPoint</Application>
  <PresentationFormat>Widescreen</PresentationFormat>
  <Paragraphs>152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Office Theme</vt:lpstr>
      <vt:lpstr>Headlines and developments in genomic sequencing technologies (2023)</vt:lpstr>
      <vt:lpstr>2023: genomics becomes cheaper, faster, easier</vt:lpstr>
      <vt:lpstr>2023: Year of the $100 Genome</vt:lpstr>
      <vt:lpstr>An explosion in short- and long- read platforms under $1000 per 30X WGS human genome</vt:lpstr>
      <vt:lpstr>Illumina</vt:lpstr>
      <vt:lpstr>PacBio</vt:lpstr>
      <vt:lpstr>Oxford Nanopore</vt:lpstr>
      <vt:lpstr>Focus on: Oxford Nanopore Analysis</vt:lpstr>
      <vt:lpstr>Analyzing Oxford Nanopore Data Effectively</vt:lpstr>
      <vt:lpstr>Workflows for ONT Data</vt:lpstr>
      <vt:lpstr>Workflow languages make running and sharing analyses easier</vt:lpstr>
      <vt:lpstr>Libraries of pre-built workflows for analysis</vt:lpstr>
      <vt:lpstr>GPUs and FPGAs massively accelerate analysis</vt:lpstr>
      <vt:lpstr>GPUs and Real-Time ONT sequencing enable world-record blood-to-diagnosis run</vt:lpstr>
      <vt:lpstr>GPUs are now easy to use via workflows and the cloud</vt:lpstr>
      <vt:lpstr>GPUs enable faster, cheaper analysis</vt:lpstr>
      <vt:lpstr>GPUs/FPGAs are now integrated at every stage of genomic workflow</vt:lpstr>
      <vt:lpstr>Summary</vt:lpstr>
      <vt:lpstr>PowerPoint Presentation</vt:lpstr>
      <vt:lpstr>PowerPoint Presentation</vt:lpstr>
      <vt:lpstr>ONT assembly</vt:lpstr>
      <vt:lpstr>ONT basecalling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 Sequencing Technologies – 2022 Update</dc:title>
  <dc:creator>Eric Dawson</dc:creator>
  <cp:lastModifiedBy>Eric Dawson</cp:lastModifiedBy>
  <cp:revision>35</cp:revision>
  <dcterms:created xsi:type="dcterms:W3CDTF">2022-11-23T01:36:57Z</dcterms:created>
  <dcterms:modified xsi:type="dcterms:W3CDTF">2023-01-23T13:01:13Z</dcterms:modified>
</cp:coreProperties>
</file>